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verage" panose="020B0604020202020204" charset="0"/>
      <p:regular r:id="rId12"/>
    </p:embeddedFont>
    <p:embeddedFont>
      <p:font typeface="Oswald" panose="020B0604020202020204" charset="0"/>
      <p:regular r:id="rId13"/>
      <p:bold r:id="rId14"/>
    </p:embeddedFont>
    <p:embeddedFont>
      <p:font typeface="Verdana" panose="020B060403050404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celyn Bus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 would take out the 65 years or older and well find another spot for it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03346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909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86197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Samantha </a:t>
            </a:r>
          </a:p>
        </p:txBody>
      </p:sp>
    </p:spTree>
    <p:extLst>
      <p:ext uri="{BB962C8B-B14F-4D97-AF65-F5344CB8AC3E}">
        <p14:creationId xmlns:p14="http://schemas.microsoft.com/office/powerpoint/2010/main" val="378899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237421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1713548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1298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Samantha </a:t>
            </a:r>
          </a:p>
        </p:txBody>
      </p:sp>
    </p:spTree>
    <p:extLst>
      <p:ext uri="{BB962C8B-B14F-4D97-AF65-F5344CB8AC3E}">
        <p14:creationId xmlns:p14="http://schemas.microsoft.com/office/powerpoint/2010/main" val="3763446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2986853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Samatha</a:t>
            </a:r>
          </a:p>
        </p:txBody>
      </p:sp>
    </p:spTree>
    <p:extLst>
      <p:ext uri="{BB962C8B-B14F-4D97-AF65-F5344CB8AC3E}">
        <p14:creationId xmlns:p14="http://schemas.microsoft.com/office/powerpoint/2010/main" val="222346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push dir="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Patient 2- Alzheimer’s Disease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Diagnosed by: Grace Bush and Samantha Klee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Patient Information: Personal and Symptoms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078474"/>
            <a:ext cx="8520600" cy="40650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>
                <a:solidFill>
                  <a:srgbClr val="F3F3F3"/>
                </a:solidFill>
              </a:rPr>
              <a:t>Patient Information (DO NOT SHARE): 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Mark Snow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Male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Age 78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Primary Caretaker: Daughter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No previous medical history 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Main complaint: </a:t>
            </a:r>
          </a:p>
          <a:p>
            <a:pPr marL="387350" lvl="0" indent="-28575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>
                <a:solidFill>
                  <a:srgbClr val="F3F3F3"/>
                </a:solidFill>
              </a:rPr>
              <a:t>Long and short term memory loss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200" dirty="0"/>
          </a:p>
        </p:txBody>
      </p:sp>
      <p:sp>
        <p:nvSpPr>
          <p:cNvPr id="67" name="Shape 67"/>
          <p:cNvSpPr txBox="1"/>
          <p:nvPr/>
        </p:nvSpPr>
        <p:spPr>
          <a:xfrm>
            <a:off x="5280917" y="1212351"/>
            <a:ext cx="3378858" cy="3791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Symptoms Shown: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F3F3F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49250" rtl="0">
              <a:spcBef>
                <a:spcPts val="0"/>
              </a:spcBef>
              <a:buClr>
                <a:srgbClr val="F3F3F3"/>
              </a:buClr>
              <a:buSzPct val="100000"/>
              <a:buFont typeface="Average"/>
              <a:buChar char="●"/>
            </a:pPr>
            <a:r>
              <a:rPr lang="en" sz="1900" dirty="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Long term memory loss (forgetting names of relatives)</a:t>
            </a:r>
          </a:p>
          <a:p>
            <a:pPr marL="457200" lvl="0" indent="-349250" rtl="0">
              <a:spcBef>
                <a:spcPts val="0"/>
              </a:spcBef>
              <a:buClr>
                <a:srgbClr val="F3F3F3"/>
              </a:buClr>
              <a:buSzPct val="100000"/>
              <a:buFont typeface="Average"/>
              <a:buChar char="●"/>
            </a:pPr>
            <a:r>
              <a:rPr lang="en" sz="1900" dirty="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Trouble controlling emotions</a:t>
            </a:r>
          </a:p>
          <a:p>
            <a:pPr marL="457200" lvl="0" indent="-349250" rtl="0">
              <a:spcBef>
                <a:spcPts val="0"/>
              </a:spcBef>
              <a:buClr>
                <a:srgbClr val="F3F3F3"/>
              </a:buClr>
              <a:buSzPct val="100000"/>
              <a:buFont typeface="Average"/>
              <a:buChar char="●"/>
            </a:pPr>
            <a:r>
              <a:rPr lang="en" sz="1900" dirty="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Short term memory loss (Claims he has already done stuff that he has not, ex: shower)</a:t>
            </a:r>
          </a:p>
          <a:p>
            <a:pPr marL="457200" lvl="0" indent="-349250" rtl="0">
              <a:spcBef>
                <a:spcPts val="0"/>
              </a:spcBef>
              <a:buClr>
                <a:srgbClr val="F3F3F3"/>
              </a:buClr>
              <a:buSzPct val="100000"/>
              <a:buFont typeface="Average"/>
              <a:buChar char="●"/>
            </a:pPr>
            <a:r>
              <a:rPr lang="en" sz="1900" dirty="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Misplacing items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Alzheimer's Diagnosis and Tests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900" dirty="0">
                <a:solidFill>
                  <a:srgbClr val="F3F3F3"/>
                </a:solidFill>
              </a:rPr>
              <a:t>From these symptoms, common in early Alzheimer's patients, we determined Mark Snow has Alzheimer’s disease after performing a few tests. </a:t>
            </a:r>
          </a:p>
          <a:p>
            <a:pPr marL="101600" lvl="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" sz="1900" dirty="0">
                <a:solidFill>
                  <a:srgbClr val="F3F3F3"/>
                </a:solidFill>
              </a:rPr>
              <a:t>Common tests in diagnosing Alzheimer's include: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900" u="sng" dirty="0">
                <a:solidFill>
                  <a:srgbClr val="F3F3F3"/>
                </a:solidFill>
              </a:rPr>
              <a:t>Magnetic Resonance Imaging (MRI)</a:t>
            </a:r>
            <a:r>
              <a:rPr lang="en" sz="1900" dirty="0">
                <a:solidFill>
                  <a:srgbClr val="F3F3F3"/>
                </a:solidFill>
              </a:rPr>
              <a:t>- see the areas of brain affected (Parietal, Frontal, and Temporal)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900" u="sng" dirty="0">
                <a:solidFill>
                  <a:srgbClr val="F3F3F3"/>
                </a:solidFill>
              </a:rPr>
              <a:t>Computed Tomography (CT)</a:t>
            </a:r>
            <a:r>
              <a:rPr lang="en" sz="1900" dirty="0">
                <a:solidFill>
                  <a:srgbClr val="F3F3F3"/>
                </a:solidFill>
              </a:rPr>
              <a:t>- shows loss of brain mass in regions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900" u="sng" dirty="0">
                <a:solidFill>
                  <a:srgbClr val="F3F3F3"/>
                </a:solidFill>
              </a:rPr>
              <a:t>Positron Emission Tomography (PET)</a:t>
            </a:r>
            <a:r>
              <a:rPr lang="en" sz="1900" dirty="0">
                <a:solidFill>
                  <a:srgbClr val="F3F3F3"/>
                </a:solidFill>
              </a:rPr>
              <a:t>- reveal images based on blood flow, oxygen levels, and glucose use that narrow down the diagnosis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1900" u="sng" dirty="0">
                <a:solidFill>
                  <a:srgbClr val="F3F3F3"/>
                </a:solidFill>
              </a:rPr>
              <a:t>Mini-Mental State Exam (MMSE)</a:t>
            </a:r>
            <a:r>
              <a:rPr lang="en" sz="1900" dirty="0">
                <a:solidFill>
                  <a:srgbClr val="F3F3F3"/>
                </a:solidFill>
              </a:rPr>
              <a:t>- questions of everyday mental skills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Areas of the Brain Affected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571900" cy="3892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 dirty="0">
                <a:solidFill>
                  <a:srgbClr val="F3F3F3"/>
                </a:solidFill>
              </a:rPr>
              <a:t>Alzheimer's disease  is a form of dementia that causes neurons in the brain to not function properly. One or more “</a:t>
            </a:r>
            <a:r>
              <a:rPr lang="en" sz="2000" b="1" dirty="0">
                <a:solidFill>
                  <a:srgbClr val="F3F3F3"/>
                </a:solidFill>
              </a:rPr>
              <a:t>machines</a:t>
            </a:r>
            <a:r>
              <a:rPr lang="en" sz="2000" dirty="0">
                <a:solidFill>
                  <a:srgbClr val="F3F3F3"/>
                </a:solidFill>
              </a:rPr>
              <a:t>” in the “factory” of the brain </a:t>
            </a:r>
            <a:r>
              <a:rPr lang="en" sz="2000" b="1" dirty="0">
                <a:solidFill>
                  <a:srgbClr val="F3F3F3"/>
                </a:solidFill>
              </a:rPr>
              <a:t>default,</a:t>
            </a:r>
            <a:r>
              <a:rPr lang="en" sz="2000" dirty="0">
                <a:solidFill>
                  <a:srgbClr val="F3F3F3"/>
                </a:solidFill>
              </a:rPr>
              <a:t> affecting mood, language, and largely, memory.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 dirty="0">
                <a:solidFill>
                  <a:srgbClr val="F3F3F3"/>
                </a:solidFill>
              </a:rPr>
              <a:t>Areas of the brain affected: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 b="1" dirty="0">
                <a:solidFill>
                  <a:srgbClr val="F3F3F3"/>
                </a:solidFill>
              </a:rPr>
              <a:t>Frontal Lobe</a:t>
            </a:r>
            <a:r>
              <a:rPr lang="en" sz="2000" dirty="0">
                <a:solidFill>
                  <a:srgbClr val="F3F3F3"/>
                </a:solidFill>
              </a:rPr>
              <a:t> and </a:t>
            </a:r>
            <a:r>
              <a:rPr lang="en" sz="2000" b="1" dirty="0">
                <a:solidFill>
                  <a:srgbClr val="F3F3F3"/>
                </a:solidFill>
              </a:rPr>
              <a:t>Hippocampus</a:t>
            </a:r>
            <a:r>
              <a:rPr lang="en" sz="2000" dirty="0">
                <a:solidFill>
                  <a:srgbClr val="F3F3F3"/>
                </a:solidFill>
              </a:rPr>
              <a:t>- Long and Short term memory 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 dirty="0">
                <a:solidFill>
                  <a:srgbClr val="F3F3F3"/>
                </a:solidFill>
              </a:rPr>
              <a:t>Frontal Lobe- Intelligence and Behavior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900" dirty="0">
              <a:solidFill>
                <a:srgbClr val="17171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endParaRPr sz="1900" dirty="0">
              <a:solidFill>
                <a:srgbClr val="17171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9025" y="1652825"/>
            <a:ext cx="3354975" cy="266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Communication Error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217525"/>
            <a:ext cx="5272200" cy="33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>
                <a:solidFill>
                  <a:srgbClr val="F3F3F3"/>
                </a:solidFill>
              </a:rPr>
              <a:t>The disease causes the neurons is the brain to deposit and build up protein, beta-amyloid and tau, between and inside the cells. 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>
                <a:solidFill>
                  <a:srgbClr val="F3F3F3"/>
                </a:solidFill>
              </a:rPr>
              <a:t>These deposits build up to leave </a:t>
            </a:r>
            <a:r>
              <a:rPr lang="en" sz="2000" b="1">
                <a:solidFill>
                  <a:srgbClr val="F3F3F3"/>
                </a:solidFill>
              </a:rPr>
              <a:t>plague</a:t>
            </a:r>
            <a:r>
              <a:rPr lang="en" sz="2000">
                <a:solidFill>
                  <a:srgbClr val="F3F3F3"/>
                </a:solidFill>
              </a:rPr>
              <a:t> and </a:t>
            </a:r>
            <a:r>
              <a:rPr lang="en" sz="2000" b="1">
                <a:solidFill>
                  <a:srgbClr val="F3F3F3"/>
                </a:solidFill>
              </a:rPr>
              <a:t>tangles</a:t>
            </a:r>
            <a:r>
              <a:rPr lang="en" sz="2000">
                <a:solidFill>
                  <a:srgbClr val="F3F3F3"/>
                </a:solidFill>
              </a:rPr>
              <a:t> in the brain.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Char char="●"/>
            </a:pPr>
            <a:r>
              <a:rPr lang="en" sz="2000">
                <a:solidFill>
                  <a:srgbClr val="F3F3F3"/>
                </a:solidFill>
              </a:rPr>
              <a:t>Plaque and tangles leave little room for the neurons to communicate with each other, causing cells to die. </a:t>
            </a:r>
          </a:p>
        </p:txBody>
      </p:sp>
      <p:pic>
        <p:nvPicPr>
          <p:cNvPr id="87" name="Shape 87" descr="downloa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6400" y="1017725"/>
            <a:ext cx="3585882" cy="3733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4556475"/>
            <a:ext cx="8437800" cy="33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Buildup and deposits of protein limit the function of the neurons to communicate.</a:t>
            </a:r>
          </a:p>
        </p:txBody>
      </p:sp>
      <p:pic>
        <p:nvPicPr>
          <p:cNvPr id="93" name="Shape 93" descr="New-Discovery-of-the-Source-of-Neuron-Death-in-Alzheimers-Disease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675" y="83850"/>
            <a:ext cx="7589601" cy="427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Prognosis - How Alzheimer's Affects the Future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21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No cure at this time.</a:t>
            </a:r>
          </a:p>
          <a:p>
            <a:pPr marL="457200" lvl="0" indent="-35560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Medications available to assist with day to day activities</a:t>
            </a:r>
          </a:p>
          <a:p>
            <a:pPr marL="457200" lvl="0" indent="-35560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Average life expectancy after diagnosis: 4-8 years</a:t>
            </a:r>
          </a:p>
          <a:p>
            <a:pPr marL="457200" lvl="0" indent="-35560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Symptoms worsen- Three phases (mild, moderate, and severe)</a:t>
            </a:r>
          </a:p>
          <a:p>
            <a:pPr marL="457200" lvl="0" indent="-35560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Severe phase symptoms- lose awareness of surroundings, changes in physical abilities, difficulty communicating, and vulnerability to infections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900" dirty="0">
                <a:solidFill>
                  <a:srgbClr val="F3F3F3"/>
                </a:solidFill>
              </a:rPr>
              <a:t>Die of medical complications, such as pneumonia, or when a body system shuts down.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500" y="1017725"/>
            <a:ext cx="1828800" cy="1828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We Need Your Help: Geriatrician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51200" cy="374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WHAT IS A GERIATRICIAN?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A geriatrician is a medical doctor who specializes in the care of older adults and diseases common at an older age.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F3F3F3"/>
                </a:solidFill>
              </a:rPr>
              <a:t>BENEFITS: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F3F3F3"/>
                </a:solidFill>
              </a:rPr>
              <a:t>Most </a:t>
            </a:r>
            <a:r>
              <a:rPr lang="en" dirty="0">
                <a:solidFill>
                  <a:srgbClr val="F3F3F3"/>
                </a:solidFill>
              </a:rPr>
              <a:t>knowledgeable on the care of Alzheimer's </a:t>
            </a:r>
            <a:r>
              <a:rPr lang="en" dirty="0" smtClean="0">
                <a:solidFill>
                  <a:srgbClr val="F3F3F3"/>
                </a:solidFill>
              </a:rPr>
              <a:t>patients.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F3F3F3"/>
                </a:solidFill>
              </a:rPr>
              <a:t>Works </a:t>
            </a:r>
            <a:r>
              <a:rPr lang="en" dirty="0">
                <a:solidFill>
                  <a:srgbClr val="F3F3F3"/>
                </a:solidFill>
              </a:rPr>
              <a:t>closely with a caregiving team to provide the best care possible.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/>
              <a:t/>
            </a:r>
            <a:br>
              <a:rPr lang="en" dirty="0"/>
            </a:br>
            <a:r>
              <a:rPr lang="en" dirty="0"/>
              <a:t> </a:t>
            </a:r>
          </a:p>
        </p:txBody>
      </p:sp>
      <p:pic>
        <p:nvPicPr>
          <p:cNvPr id="106" name="Shape 106" descr="download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3724" y="1295124"/>
            <a:ext cx="3450550" cy="229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We Need Your Help: Neuropsychologist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5182625" cy="38050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WHAT IS A NEUROPSYCHOLOGIST?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A neuropsychologist is a psychologist that specializes in understanding how the physical brain relates to behavior.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3F3F3"/>
                </a:solidFill>
              </a:rPr>
              <a:t>BENEFITS:			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F3F3F3"/>
                </a:solidFill>
              </a:rPr>
              <a:t>Identify </a:t>
            </a:r>
            <a:r>
              <a:rPr lang="en" dirty="0">
                <a:solidFill>
                  <a:srgbClr val="F3F3F3"/>
                </a:solidFill>
              </a:rPr>
              <a:t>early behavioral </a:t>
            </a:r>
            <a:r>
              <a:rPr lang="en" dirty="0" smtClean="0">
                <a:solidFill>
                  <a:srgbClr val="F3F3F3"/>
                </a:solidFill>
              </a:rPr>
              <a:t>symptoms </a:t>
            </a:r>
            <a:r>
              <a:rPr lang="en" dirty="0">
                <a:solidFill>
                  <a:srgbClr val="F3F3F3"/>
                </a:solidFill>
              </a:rPr>
              <a:t>of </a:t>
            </a:r>
            <a:r>
              <a:rPr lang="en" dirty="0" smtClean="0">
                <a:solidFill>
                  <a:srgbClr val="F3F3F3"/>
                </a:solidFill>
              </a:rPr>
              <a:t>Alzheimer’s.</a:t>
            </a:r>
            <a:endParaRPr lang="en" dirty="0">
              <a:solidFill>
                <a:srgbClr val="F3F3F3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F3F3F3"/>
                </a:solidFill>
              </a:rPr>
              <a:t>Often </a:t>
            </a:r>
            <a:r>
              <a:rPr lang="en" dirty="0">
                <a:solidFill>
                  <a:srgbClr val="F3F3F3"/>
                </a:solidFill>
              </a:rPr>
              <a:t>work with neurologists to assess </a:t>
            </a:r>
            <a:r>
              <a:rPr lang="en" dirty="0" smtClean="0">
                <a:solidFill>
                  <a:srgbClr val="F3F3F3"/>
                </a:solidFill>
              </a:rPr>
              <a:t>a treatment </a:t>
            </a:r>
            <a:r>
              <a:rPr lang="en" dirty="0">
                <a:solidFill>
                  <a:srgbClr val="F3F3F3"/>
                </a:solidFill>
              </a:rPr>
              <a:t>specific to </a:t>
            </a:r>
            <a:r>
              <a:rPr lang="en" dirty="0" smtClean="0">
                <a:solidFill>
                  <a:srgbClr val="F3F3F3"/>
                </a:solidFill>
              </a:rPr>
              <a:t>patient.</a:t>
            </a:r>
            <a:endParaRPr lang="en" dirty="0">
              <a:solidFill>
                <a:srgbClr val="F3F3F3"/>
              </a:solidFill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4325" y="2343550"/>
            <a:ext cx="3337974" cy="222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502</Words>
  <Application>Microsoft Office PowerPoint</Application>
  <PresentationFormat>On-screen Show (16:9)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Average</vt:lpstr>
      <vt:lpstr>Oswald</vt:lpstr>
      <vt:lpstr>Courier New</vt:lpstr>
      <vt:lpstr>Arial</vt:lpstr>
      <vt:lpstr>Verdana</vt:lpstr>
      <vt:lpstr>slate</vt:lpstr>
      <vt:lpstr>Patient 2- Alzheimer’s Disease </vt:lpstr>
      <vt:lpstr>Patient Information: Personal and Symptoms </vt:lpstr>
      <vt:lpstr>Alzheimer's Diagnosis and Tests</vt:lpstr>
      <vt:lpstr>Areas of the Brain Affected </vt:lpstr>
      <vt:lpstr>Communication Error</vt:lpstr>
      <vt:lpstr>PowerPoint Presentation</vt:lpstr>
      <vt:lpstr>Prognosis - How Alzheimer's Affects the Future</vt:lpstr>
      <vt:lpstr>We Need Your Help: Geriatrician </vt:lpstr>
      <vt:lpstr>We Need Your Help: Neuropsychologist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2- Alzheimer’s Disease</dc:title>
  <dc:creator>Bush, Gracelyn</dc:creator>
  <cp:lastModifiedBy>Bush, Gracelyn</cp:lastModifiedBy>
  <cp:revision>10</cp:revision>
  <dcterms:modified xsi:type="dcterms:W3CDTF">2016-10-19T19:14:01Z</dcterms:modified>
</cp:coreProperties>
</file>